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1"/>
  </p:notesMasterIdLst>
  <p:sldIdLst>
    <p:sldId id="256" r:id="rId4"/>
    <p:sldId id="326" r:id="rId5"/>
    <p:sldId id="342" r:id="rId6"/>
    <p:sldId id="341" r:id="rId7"/>
    <p:sldId id="339" r:id="rId8"/>
    <p:sldId id="335" r:id="rId9"/>
    <p:sldId id="331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10E9F5-7E86-4C64-9B97-5F0B01D2A227}">
          <p14:sldIdLst>
            <p14:sldId id="256"/>
            <p14:sldId id="326"/>
            <p14:sldId id="342"/>
            <p14:sldId id="341"/>
            <p14:sldId id="339"/>
            <p14:sldId id="335"/>
            <p14:sldId id="331"/>
          </p14:sldIdLst>
        </p14:section>
        <p14:section name="Untitled Section" id="{D6C64AA7-F5F1-4610-980E-7F6A5E1804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ferred User" initials="Y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14" autoAdjust="0"/>
  </p:normalViewPr>
  <p:slideViewPr>
    <p:cSldViewPr>
      <p:cViewPr varScale="1">
        <p:scale>
          <a:sx n="67" d="100"/>
          <a:sy n="67" d="100"/>
        </p:scale>
        <p:origin x="12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D04DACED-366B-4074-BC7F-F7306019857D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E4CDC5E8-58FB-46CF-9AB3-7CB7872FB3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9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9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025" y="3455988"/>
            <a:ext cx="6976872" cy="42976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628" y="2252282"/>
            <a:ext cx="6976872" cy="1133856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3" descr="cover-botto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0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over-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4450" y="612775"/>
            <a:ext cx="1166813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pacer-background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628" y="2252282"/>
            <a:ext cx="6976872" cy="113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5543-0884-4F3F-9631-AE7764F2DEA8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lide-top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791" y="629539"/>
            <a:ext cx="7187184" cy="6309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BDE8-8482-4DCA-86BD-CCA0C6C393E0}" type="datetimeFigureOut">
              <a:rPr lang="en-US" smtClean="0"/>
              <a:t>6/19/2022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7" descr="Slide bottom bldg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</p:spPr>
      </p:pic>
      <p:grpSp>
        <p:nvGrpSpPr>
          <p:cNvPr id="12" name="Group 13"/>
          <p:cNvGrpSpPr>
            <a:grpSpLocks/>
          </p:cNvGrpSpPr>
          <p:nvPr userDrawn="1"/>
        </p:nvGrpSpPr>
        <p:grpSpPr bwMode="auto">
          <a:xfrm>
            <a:off x="7305675" y="5915025"/>
            <a:ext cx="776288" cy="776288"/>
            <a:chOff x="4626" y="3741"/>
            <a:chExt cx="489" cy="489"/>
          </a:xfrm>
        </p:grpSpPr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4" name="Picture 12" descr="HHS logo for PPT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</p:spPr>
        </p:pic>
      </p:grpSp>
      <p:grpSp>
        <p:nvGrpSpPr>
          <p:cNvPr id="15" name="Group 18"/>
          <p:cNvGrpSpPr>
            <a:grpSpLocks/>
          </p:cNvGrpSpPr>
          <p:nvPr userDrawn="1"/>
        </p:nvGrpSpPr>
        <p:grpSpPr bwMode="auto">
          <a:xfrm>
            <a:off x="8205788" y="5915025"/>
            <a:ext cx="639762" cy="746125"/>
            <a:chOff x="5169" y="3726"/>
            <a:chExt cx="403" cy="470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pic>
          <p:nvPicPr>
            <p:cNvPr id="17" name="Picture 15" descr="NSP logo for PPT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791" y="1804988"/>
            <a:ext cx="7187184" cy="3224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4191000"/>
            <a:ext cx="8458200" cy="429768"/>
          </a:xfrm>
        </p:spPr>
        <p:txBody>
          <a:bodyPr>
            <a:normAutofit/>
          </a:bodyPr>
          <a:lstStyle/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133600"/>
            <a:ext cx="8839200" cy="2743200"/>
          </a:xfrm>
        </p:spPr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Community Development Block Grant</a:t>
            </a:r>
            <a:br>
              <a:rPr lang="en-US" sz="2700" dirty="0"/>
            </a:br>
            <a:r>
              <a:rPr lang="en-US" sz="2700" dirty="0"/>
              <a:t>CDBG &amp; CDBG-CV</a:t>
            </a: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James Höemann, Director</a:t>
            </a:r>
            <a:br>
              <a:rPr lang="en-US" sz="2700" dirty="0"/>
            </a:br>
            <a:r>
              <a:rPr lang="en-US" sz="2700" dirty="0"/>
              <a:t>Entitlement Communities Division</a:t>
            </a:r>
            <a:br>
              <a:rPr lang="en-US" sz="2700" dirty="0"/>
            </a:br>
            <a:endParaRPr lang="en-US" sz="2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600" dirty="0"/>
              <a:t>All funds have been allocated</a:t>
            </a:r>
          </a:p>
          <a:p>
            <a:pPr lvl="1"/>
            <a:r>
              <a:rPr lang="en-US" sz="2600" dirty="0"/>
              <a:t>Reallocation of Undisbursed CDBG-CV Funds</a:t>
            </a:r>
          </a:p>
          <a:p>
            <a:pPr lvl="2"/>
            <a:r>
              <a:rPr lang="en-US" sz="2200" dirty="0"/>
              <a:t>Field Office Memo 05/26/2022</a:t>
            </a:r>
          </a:p>
          <a:p>
            <a:pPr lvl="2"/>
            <a:r>
              <a:rPr lang="en-US" sz="2200" dirty="0"/>
              <a:t>$3,069,687</a:t>
            </a:r>
          </a:p>
          <a:p>
            <a:pPr lvl="2"/>
            <a:r>
              <a:rPr lang="en-US" sz="2200" dirty="0"/>
              <a:t>22 Grantees</a:t>
            </a:r>
          </a:p>
          <a:p>
            <a:pPr lvl="2"/>
            <a:r>
              <a:rPr lang="en-US" sz="2200" dirty="0"/>
              <a:t>99% or more spent as of January 4, 2022</a:t>
            </a:r>
          </a:p>
          <a:p>
            <a:pPr lvl="2"/>
            <a:r>
              <a:rPr lang="en-US" sz="2200" dirty="0"/>
              <a:t>Accepting the Reallocation – Expenditure Rate drops (84%)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490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600" dirty="0"/>
              <a:t>Expenditures as of 13 June 2022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67AFE8-E5AB-B213-DA58-95822A82E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438400"/>
            <a:ext cx="7806586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84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600" dirty="0"/>
              <a:t>FOCUS: 3-year 80% expended Requirement</a:t>
            </a:r>
          </a:p>
          <a:p>
            <a:pPr lvl="2"/>
            <a:r>
              <a:rPr lang="en-US" sz="2200" dirty="0"/>
              <a:t>May 2023 through October 2024</a:t>
            </a:r>
          </a:p>
          <a:p>
            <a:pPr lvl="2"/>
            <a:r>
              <a:rPr lang="en-US" sz="2200" dirty="0"/>
              <a:t>Grantees – May: 89; June 290; July 252</a:t>
            </a:r>
          </a:p>
          <a:p>
            <a:pPr lvl="2"/>
            <a:r>
              <a:rPr lang="en-US" sz="2200" dirty="0"/>
              <a:t>Under Target as of 06/20/2022</a:t>
            </a:r>
            <a:endParaRPr lang="en-US" sz="1800" dirty="0"/>
          </a:p>
          <a:p>
            <a:pPr lvl="3"/>
            <a:r>
              <a:rPr lang="en-US" sz="1800" dirty="0"/>
              <a:t>Analyzing each Grantees Spending Arc</a:t>
            </a:r>
          </a:p>
          <a:p>
            <a:pPr lvl="3"/>
            <a:r>
              <a:rPr lang="en-US" sz="1800" dirty="0"/>
              <a:t>Approximately 50.5% Under Target</a:t>
            </a:r>
          </a:p>
          <a:p>
            <a:pPr lvl="2"/>
            <a:r>
              <a:rPr lang="en-US" sz="2200" dirty="0"/>
              <a:t>Field Office Letters and Conversations</a:t>
            </a:r>
          </a:p>
          <a:p>
            <a:pPr lvl="2"/>
            <a:r>
              <a:rPr lang="en-US" sz="2200" dirty="0"/>
              <a:t>Grantee Clinics</a:t>
            </a:r>
          </a:p>
        </p:txBody>
      </p:sp>
    </p:spTree>
    <p:extLst>
      <p:ext uri="{BB962C8B-B14F-4D97-AF65-F5344CB8AC3E}">
        <p14:creationId xmlns:p14="http://schemas.microsoft.com/office/powerpoint/2010/main" val="177805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000" dirty="0"/>
              <a:t>CDBG-CV Policy and Technical Assistance</a:t>
            </a:r>
          </a:p>
          <a:p>
            <a:pPr lvl="2"/>
            <a:r>
              <a:rPr lang="en-US" sz="2200" dirty="0"/>
              <a:t>Published: Entitlement/State CDBG-CV Q&amp;A Cost Overruns</a:t>
            </a:r>
          </a:p>
          <a:p>
            <a:pPr lvl="2"/>
            <a:r>
              <a:rPr lang="en-US" sz="2200" dirty="0"/>
              <a:t>Pending: Gift Cards &amp; Late Fees</a:t>
            </a:r>
          </a:p>
          <a:p>
            <a:pPr lvl="2"/>
            <a:r>
              <a:rPr lang="en-US" sz="2200" dirty="0"/>
              <a:t>Pending: Monitoring Exhibits</a:t>
            </a:r>
          </a:p>
          <a:p>
            <a:pPr lvl="2"/>
            <a:r>
              <a:rPr lang="en-US" sz="2200" dirty="0"/>
              <a:t>Pending TA Guide: Housing Models</a:t>
            </a:r>
          </a:p>
          <a:p>
            <a:pPr lvl="2"/>
            <a:r>
              <a:rPr lang="en-US" sz="2200" dirty="0"/>
              <a:t>National Virtual CARES Act Conference 2023</a:t>
            </a:r>
          </a:p>
          <a:p>
            <a:pPr lvl="2"/>
            <a:r>
              <a:rPr lang="en-US" sz="22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757117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endParaRPr lang="en-US" sz="2400" dirty="0"/>
          </a:p>
          <a:p>
            <a:pPr lvl="1"/>
            <a:r>
              <a:rPr lang="en-US" sz="2400" dirty="0"/>
              <a:t>FY2015 Expiring Grants</a:t>
            </a:r>
          </a:p>
          <a:p>
            <a:pPr lvl="2"/>
            <a:r>
              <a:rPr lang="en-US" sz="2000" dirty="0"/>
              <a:t>July Webinar</a:t>
            </a:r>
          </a:p>
          <a:p>
            <a:pPr lvl="2"/>
            <a:r>
              <a:rPr lang="en-US" sz="2000" dirty="0"/>
              <a:t>Expended by 29 September 2022</a:t>
            </a:r>
          </a:p>
          <a:p>
            <a:pPr lvl="2"/>
            <a:r>
              <a:rPr lang="en-US" sz="2000" dirty="0"/>
              <a:t>Top 5 balances range from $7.3 mill to $1.8 mill</a:t>
            </a:r>
          </a:p>
          <a:p>
            <a:pPr lvl="1"/>
            <a:r>
              <a:rPr lang="en-US" sz="2400" dirty="0"/>
              <a:t>Elected Officials Page – Departmental Context</a:t>
            </a:r>
          </a:p>
          <a:p>
            <a:pPr lvl="1"/>
            <a:r>
              <a:rPr lang="en-US" sz="2400" dirty="0"/>
              <a:t>VAWA – Con Plan Based Webinar</a:t>
            </a:r>
          </a:p>
          <a:p>
            <a:pPr lvl="1"/>
            <a:r>
              <a:rPr lang="en-US" sz="2400" dirty="0"/>
              <a:t>CDBG and CDBG-CV TA</a:t>
            </a:r>
          </a:p>
          <a:p>
            <a:pPr lvl="1"/>
            <a:r>
              <a:rPr lang="en-US" sz="2400" dirty="0"/>
              <a:t>Closeouts</a:t>
            </a:r>
          </a:p>
          <a:p>
            <a:pPr lvl="1"/>
            <a:r>
              <a:rPr lang="en-US" sz="2400" dirty="0"/>
              <a:t>Timeliness</a:t>
            </a:r>
          </a:p>
        </p:txBody>
      </p:sp>
    </p:spTree>
    <p:extLst>
      <p:ext uri="{BB962C8B-B14F-4D97-AF65-F5344CB8AC3E}">
        <p14:creationId xmlns:p14="http://schemas.microsoft.com/office/powerpoint/2010/main" val="1486551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791" y="1804988"/>
            <a:ext cx="7187184" cy="4062412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3200" b="1" dirty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65036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21476</TotalTime>
  <Words>214</Words>
  <Application>Microsoft Office PowerPoint</Application>
  <PresentationFormat>On-screen Show (4:3)</PresentationFormat>
  <Paragraphs>51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Wingdings</vt:lpstr>
      <vt:lpstr>Custom Design</vt:lpstr>
      <vt:lpstr>1_Custom Design</vt:lpstr>
      <vt:lpstr>2_Custom Design</vt:lpstr>
      <vt:lpstr>  Community Development Block Grant CDBG &amp; CDBG-CV   James Höemann, Director Entitlement Communities Division </vt:lpstr>
      <vt:lpstr>CDBG-CV Update</vt:lpstr>
      <vt:lpstr>CDBG-CV Update (cont.)</vt:lpstr>
      <vt:lpstr>CDBG-CV Update (Cont.)</vt:lpstr>
      <vt:lpstr>CDBG-CV Update (Cont.)</vt:lpstr>
      <vt:lpstr>CDBG</vt:lpstr>
      <vt:lpstr>PowerPoint Presentation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Kunkel</dc:creator>
  <cp:lastModifiedBy>Hoemann, James E</cp:lastModifiedBy>
  <cp:revision>223</cp:revision>
  <cp:lastPrinted>2019-04-09T14:15:48Z</cp:lastPrinted>
  <dcterms:created xsi:type="dcterms:W3CDTF">2010-12-20T22:02:39Z</dcterms:created>
  <dcterms:modified xsi:type="dcterms:W3CDTF">2022-06-20T23:13:17Z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